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466" r:id="rId4"/>
    <p:sldId id="500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9" r:id="rId20"/>
    <p:sldId id="560" r:id="rId21"/>
    <p:sldId id="561" r:id="rId22"/>
    <p:sldId id="562" r:id="rId23"/>
    <p:sldId id="563" r:id="rId24"/>
    <p:sldId id="509" r:id="rId25"/>
    <p:sldId id="506" r:id="rId26"/>
    <p:sldId id="510" r:id="rId27"/>
    <p:sldId id="516" r:id="rId28"/>
    <p:sldId id="511" r:id="rId29"/>
    <p:sldId id="512" r:id="rId30"/>
    <p:sldId id="507" r:id="rId31"/>
    <p:sldId id="518" r:id="rId32"/>
    <p:sldId id="539" r:id="rId33"/>
    <p:sldId id="522" r:id="rId34"/>
    <p:sldId id="520" r:id="rId35"/>
    <p:sldId id="519" r:id="rId36"/>
    <p:sldId id="521" r:id="rId37"/>
    <p:sldId id="523" r:id="rId38"/>
    <p:sldId id="524" r:id="rId39"/>
    <p:sldId id="540" r:id="rId40"/>
    <p:sldId id="517" r:id="rId41"/>
    <p:sldId id="525" r:id="rId42"/>
    <p:sldId id="526" r:id="rId43"/>
    <p:sldId id="527" r:id="rId44"/>
    <p:sldId id="529" r:id="rId45"/>
    <p:sldId id="528" r:id="rId46"/>
    <p:sldId id="530" r:id="rId47"/>
    <p:sldId id="532" r:id="rId48"/>
    <p:sldId id="533" r:id="rId49"/>
    <p:sldId id="534" r:id="rId50"/>
    <p:sldId id="508" r:id="rId51"/>
    <p:sldId id="531" r:id="rId52"/>
    <p:sldId id="537" r:id="rId53"/>
    <p:sldId id="538" r:id="rId54"/>
    <p:sldId id="505" r:id="rId55"/>
    <p:sldId id="503" r:id="rId56"/>
    <p:sldId id="541" r:id="rId57"/>
    <p:sldId id="352" r:id="rId58"/>
    <p:sldId id="542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Error Handling in JS" id="{80333280-7A8B-471A-A776-2DD1F6123729}">
          <p14:sldIdLst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Exception Handling in JS" id="{13469C94-E405-4AB5-87D1-398276E5CF22}">
          <p14:sldIdLst>
            <p14:sldId id="552"/>
            <p14:sldId id="553"/>
            <p14:sldId id="554"/>
            <p14:sldId id="555"/>
            <p14:sldId id="556"/>
            <p14:sldId id="559"/>
            <p14:sldId id="560"/>
            <p14:sldId id="561"/>
            <p14:sldId id="562"/>
            <p14:sldId id="563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40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541"/>
            <p14:sldId id="352"/>
            <p14:sldId id="5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42" d="100"/>
          <a:sy n="42" d="100"/>
        </p:scale>
        <p:origin x="-126" y="-6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160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55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797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49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48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4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Handling</a:t>
            </a:r>
            <a:br>
              <a:rPr lang="en-US" dirty="0"/>
            </a:br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Errors and Exceptions, Unit Testing,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</a:t>
            </a:r>
            <a:r>
              <a:rPr lang="en-US" sz="2800" noProof="1">
                <a:solidFill>
                  <a:srgbClr val="FBEEDC"/>
                </a:solidFill>
              </a:rPr>
              <a:t>, 60],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3485379"/>
            <a:ext cx="10363200" cy="2839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subsum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= 0;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for (let i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; i &lt;=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+=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[i];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90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9173181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2535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40, 50, 60</a:t>
            </a:r>
            <a:r>
              <a:rPr lang="en-US" sz="2800" noProof="1">
                <a:solidFill>
                  <a:srgbClr val="FBEEDC"/>
                </a:solidFill>
              </a:rPr>
              <a:t>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300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150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1.1, 2.2</a:t>
            </a:r>
            <a:r>
              <a:rPr lang="en-US" sz="2800" noProof="1">
                <a:solidFill>
                  <a:srgbClr val="FBEEDC"/>
                </a:solidFill>
              </a:rPr>
              <a:t>, 3.3,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4.4, 5.5],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-3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3.3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9402677" y="292617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10, 'twenty', 30</a:t>
            </a:r>
            <a:r>
              <a:rPr lang="en-US" sz="2800" noProof="1">
                <a:solidFill>
                  <a:srgbClr val="FBEEDC"/>
                </a:solidFill>
              </a:rPr>
              <a:t>, 40],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402677" y="381369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9402677" y="472088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subsum('text',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9402677" y="565422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subsum({},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4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84212" y="1233313"/>
            <a:ext cx="108204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function subsum(arr, startIndex, endIndex) {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(!Array.isArray(arr))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return NaN;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(startIndex &lt; 0)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startIndex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(endIndex &gt; arr.length - 1)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endIndex = arr.length - 1;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let sum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for (let i = startIndex; i &lt;= endIndex; i++)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  sum +=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Number(</a:t>
            </a:r>
            <a:r>
              <a:rPr lang="en-US" sz="2600" noProof="1">
                <a:solidFill>
                  <a:srgbClr val="FBEEDC"/>
                </a:solidFill>
              </a:rPr>
              <a:t>arr[i]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return sum;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612" y="5905361"/>
            <a:ext cx="8382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3851" y="1715312"/>
            <a:ext cx="9916378" cy="2514600"/>
            <a:chOff x="1113851" y="1715312"/>
            <a:chExt cx="9916378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6556" y="2504872"/>
              <a:ext cx="35836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explicit error handling /</a:t>
              </a:r>
              <a:b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9176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3750" y="4949488"/>
            <a:ext cx="9832319" cy="820600"/>
          </a:xfrm>
        </p:spPr>
        <p:txBody>
          <a:bodyPr/>
          <a:lstStyle/>
          <a:p>
            <a:r>
              <a:rPr lang="en-US" dirty="0"/>
              <a:t>Exception Handling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750" y="5770912"/>
            <a:ext cx="9832319" cy="688256"/>
          </a:xfrm>
        </p:spPr>
        <p:txBody>
          <a:bodyPr/>
          <a:lstStyle/>
          <a:p>
            <a:r>
              <a:rPr lang="en-US" dirty="0"/>
              <a:t>Throwing Errors / Catching Errors</a:t>
            </a:r>
          </a:p>
        </p:txBody>
      </p:sp>
      <p:pic>
        <p:nvPicPr>
          <p:cNvPr id="4" name="Picture 2" descr="http://umbrellajournal.com/Computer4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613217" y="1123544"/>
            <a:ext cx="4972296" cy="3505200"/>
          </a:xfrm>
          <a:prstGeom prst="roundRect">
            <a:avLst>
              <a:gd name="adj" fmla="val 6005"/>
            </a:avLst>
          </a:prstGeom>
          <a:noFill/>
        </p:spPr>
      </p:pic>
      <p:pic>
        <p:nvPicPr>
          <p:cNvPr id="7" name="Picture 2" descr="cross, dialog, erro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21388547">
            <a:off x="8738894" y="197907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rror, w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4212" y="191418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bomb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3548" y="3184084"/>
            <a:ext cx="1323064" cy="132306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25661">
            <a:off x="6711381" y="1818106"/>
            <a:ext cx="1025283" cy="102528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503165">
            <a:off x="5480873" y="2110205"/>
            <a:ext cx="946215" cy="9462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405566">
            <a:off x="3839744" y="2058979"/>
            <a:ext cx="762863" cy="7628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11703">
            <a:off x="7694774" y="1428506"/>
            <a:ext cx="762863" cy="76286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9376582">
            <a:off x="7771231" y="2343163"/>
            <a:ext cx="762863" cy="762863"/>
          </a:xfrm>
          <a:prstGeom prst="roundRect">
            <a:avLst>
              <a:gd name="adj" fmla="val 50000"/>
            </a:avLst>
          </a:prstGeom>
          <a:effectLst>
            <a:softEdge rad="76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8914498">
            <a:off x="4456728" y="1538266"/>
            <a:ext cx="613362" cy="613362"/>
          </a:xfrm>
          <a:prstGeom prst="roundRect">
            <a:avLst>
              <a:gd name="adj" fmla="val 50000"/>
            </a:avLst>
          </a:prstGeom>
          <a:effectLst>
            <a:softEdge rad="508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118" y="1258112"/>
            <a:ext cx="4714494" cy="461322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2827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for expected behavior</a:t>
            </a:r>
          </a:p>
          <a:p>
            <a:pPr lvl="1"/>
            <a:r>
              <a:rPr lang="en-US" dirty="0"/>
              <a:t>Return a value if no problem /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recoverable</a:t>
            </a:r>
            <a:r>
              <a:rPr lang="en-US" dirty="0"/>
              <a:t> problem occurs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input arguments </a:t>
            </a:r>
            <a:r>
              <a:rPr lang="en-US" dirty="0">
                <a:sym typeface="Wingdings" panose="05000000000000000000" pitchFamily="2" charset="2"/>
              </a:rPr>
              <a:t>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valid value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searching something </a:t>
            </a:r>
            <a:r>
              <a:rPr lang="en-US" dirty="0">
                <a:sym typeface="Wingdings" panose="05000000000000000000" pitchFamily="2" charset="2"/>
              </a:rPr>
              <a:t> return the item found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Thrown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exception</a:t>
            </a:r>
            <a:r>
              <a:rPr lang="en-US" dirty="0"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unrecoverable</a:t>
            </a:r>
            <a:r>
              <a:rPr lang="en-US" dirty="0">
                <a:sym typeface="Wingdings" panose="05000000000000000000" pitchFamily="2" charset="2"/>
              </a:rPr>
              <a:t> problem occurs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create a card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-2 hearts</a:t>
            </a:r>
            <a:r>
              <a:rPr lang="en-US" dirty="0">
                <a:sym typeface="Wingdings" panose="05000000000000000000" pitchFamily="2" charset="2"/>
              </a:rPr>
              <a:t>" or create array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  <a:r>
              <a:rPr lang="en-US" dirty="0">
                <a:sym typeface="Wingdings" panose="05000000000000000000" pitchFamily="2" charset="2"/>
              </a:rPr>
              <a:t>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</p:spTree>
    <p:extLst>
      <p:ext uri="{BB962C8B-B14F-4D97-AF65-F5344CB8AC3E}">
        <p14:creationId xmlns:p14="http://schemas.microsoft.com/office/powerpoint/2010/main" xmlns="" val="15412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219200"/>
            <a:ext cx="73152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2800" noProof="1">
                <a:solidFill>
                  <a:srgbClr val="FBEEDC"/>
                </a:solidFill>
              </a:rPr>
              <a:t>("Invalid state");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2133599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932612" y="381000"/>
            <a:ext cx="2514600" cy="631419"/>
          </a:xfrm>
          <a:prstGeom prst="wedgeRoundRectCallout">
            <a:avLst>
              <a:gd name="adj1" fmla="val -63404"/>
              <a:gd name="adj2" fmla="val 6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General error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84212" y="3886200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index");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0100" y="3420365"/>
            <a:ext cx="3124200" cy="636461"/>
          </a:xfrm>
          <a:prstGeom prst="wedgeRoundRectCallout">
            <a:avLst>
              <a:gd name="adj1" fmla="val -60082"/>
              <a:gd name="adj2" fmla="val 49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Value out of range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684212" y="4895864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TypeError</a:t>
            </a:r>
            <a:r>
              <a:rPr lang="en-US" sz="2800" noProof="1">
                <a:solidFill>
                  <a:srgbClr val="FBEEDC"/>
                </a:solidFill>
              </a:rPr>
              <a:t>("String expected");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974672" y="4239640"/>
            <a:ext cx="2396996" cy="989059"/>
          </a:xfrm>
          <a:prstGeom prst="wedgeRoundRectCallout">
            <a:avLst>
              <a:gd name="adj1" fmla="val -68880"/>
              <a:gd name="adj2" fmla="val 42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Expected a different type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684212" y="5884081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ReferenceError</a:t>
            </a:r>
            <a:r>
              <a:rPr lang="en-US" sz="2800" noProof="1">
                <a:solidFill>
                  <a:srgbClr val="FBEEDC"/>
                </a:solidFill>
              </a:rPr>
              <a:t>("Missing age");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120812" y="5410998"/>
            <a:ext cx="2536200" cy="989059"/>
          </a:xfrm>
          <a:prstGeom prst="wedgeRoundRectCallout">
            <a:avLst>
              <a:gd name="adj1" fmla="val -66829"/>
              <a:gd name="adj2" fmla="val 31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Accessing non-existing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dirty="0"/>
              <a:t>creates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hold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faces are: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suits are: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(</a:t>
            </a:r>
            <a:r>
              <a:rPr lang="pl-PL" dirty="0"/>
              <a:t>♠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(</a:t>
            </a:r>
            <a:r>
              <a:rPr lang="pl-PL" dirty="0"/>
              <a:t>♥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</a:t>
            </a:r>
            <a:r>
              <a:rPr lang="pl-PL" dirty="0"/>
              <a:t>♦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(</a:t>
            </a:r>
            <a:r>
              <a:rPr lang="pl-PL" dirty="0"/>
              <a:t>♣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error </a:t>
            </a: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3810000"/>
            <a:ext cx="1066453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A♠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10♥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'));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340401"/>
            <a:ext cx="10664532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makeCard('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6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Factory Function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562545"/>
            <a:ext cx="10664532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makeCard(face, suit) {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validFaces = ['2', '3', '4', '5', '6', '7', '8', '9', '10', 'J', 'Q', 'K', 'A'];</a:t>
            </a:r>
          </a:p>
          <a:p>
            <a:r>
              <a:rPr lang="en-US" noProof="1">
                <a:solidFill>
                  <a:srgbClr val="FBEEDC"/>
                </a:solidFill>
              </a:rPr>
              <a:t>  const validSuits = ['S', 'H', 'D', 'C'];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(!validFaces.includes(face))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face: " + face);</a:t>
            </a:r>
          </a:p>
          <a:p>
            <a:r>
              <a:rPr lang="en-US" noProof="1">
                <a:solidFill>
                  <a:srgbClr val="FBEEDC"/>
                </a:solidFill>
              </a:rPr>
              <a:t>  if (!validSuits.includes(suit))</a:t>
            </a:r>
          </a:p>
          <a:p>
            <a:r>
              <a:rPr lang="en-US" noProof="1">
                <a:solidFill>
                  <a:srgbClr val="FBEEDC"/>
                </a:solidFill>
              </a:rPr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noProof="1">
                <a:solidFill>
                  <a:srgbClr val="FBEEDC"/>
                </a:solidFill>
              </a:rPr>
              <a:t>("Invalid card suit: " + suit);</a:t>
            </a:r>
          </a:p>
          <a:p>
            <a:r>
              <a:rPr lang="en-US" noProof="1">
                <a:solidFill>
                  <a:srgbClr val="FBEEDC"/>
                </a:solidFill>
              </a:rPr>
              <a:t>  let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 = {</a:t>
            </a:r>
          </a:p>
          <a:p>
            <a:r>
              <a:rPr lang="en-US" noProof="1">
                <a:solidFill>
                  <a:srgbClr val="FBEEDC"/>
                </a:solidFill>
              </a:rPr>
              <a:t>    face: face,</a:t>
            </a:r>
          </a:p>
          <a:p>
            <a:r>
              <a:rPr lang="en-US" noProof="1">
                <a:solidFill>
                  <a:srgbClr val="FBEEDC"/>
                </a:solidFill>
              </a:rPr>
              <a:t>    suit: suit,</a:t>
            </a:r>
          </a:p>
          <a:p>
            <a:r>
              <a:rPr lang="en-US" noProof="1">
                <a:solidFill>
                  <a:srgbClr val="FBEEDC"/>
                </a:solidFill>
              </a:rPr>
              <a:t>    toString: () =&gt; { … }</a:t>
            </a:r>
          </a:p>
          <a:p>
            <a:r>
              <a:rPr lang="en-US" noProof="1">
                <a:solidFill>
                  <a:srgbClr val="FBEEDC"/>
                </a:solidFill>
              </a:rPr>
              <a:t>  };</a:t>
            </a:r>
          </a:p>
          <a:p>
            <a:r>
              <a:rPr lang="en-US" noProof="1">
                <a:solidFill>
                  <a:srgbClr val="FBEEDC"/>
                </a:solidFill>
              </a:rPr>
              <a:t>  return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noProof="1">
                <a:solidFill>
                  <a:srgbClr val="FBEEDC"/>
                </a:solidFill>
              </a:rPr>
              <a:t>;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2308" y="4876801"/>
            <a:ext cx="5618515" cy="1618894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00823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let suitToChar =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': "\u2660",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♠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': "\u2665",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♥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': "\u2666",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♦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': "\u2663",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♣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};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return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.face + suitToChar[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3000" noProof="1">
                <a:solidFill>
                  <a:srgbClr val="FBEEDC"/>
                </a:solidFill>
              </a:rPr>
              <a:t>.suit];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3491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4156" y="1619656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49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Cards: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/>
              <a:t> block to catch errors (exceptions)</a:t>
            </a:r>
            <a:endParaRPr lang="bg-BG" dirty="0"/>
          </a:p>
          <a:p>
            <a:pPr lvl="1"/>
            <a:r>
              <a:rPr lang="en-GB" dirty="0"/>
              <a:t>If an error occurs, the control is passed to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/>
              <a:t> section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4532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600" dirty="0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some other code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not executed in case of error!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600" dirty="0">
                <a:solidFill>
                  <a:srgbClr val="FBEEDC"/>
                </a:solidFill>
              </a:rPr>
              <a:t>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this code is 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holds 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10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Error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Exception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1247" y="37338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5836" y="1120893"/>
            <a:ext cx="10213976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range.");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console.log("This will not be executed.");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800" noProof="1">
                <a:solidFill>
                  <a:srgbClr val="FBEEDC"/>
                </a:solidFill>
              </a:rPr>
              <a:t> (ex) {			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console.log("Exception object: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console.log("Type: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ex.name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console.log("Message: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ex.message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console.log("Stack: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ex.stack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2826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method to 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(each given as string)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/>
              <a:t> them as sequences of cards (space separated)</a:t>
            </a:r>
          </a:p>
          <a:p>
            <a:pPr lvl="1"/>
            <a:r>
              <a:rPr lang="en-US" dirty="0"/>
              <a:t>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printDeckOfCards(['AS', '10D', 'KH', '2C']);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printDeckOfCards(['5S', '3D', 'QD', '1C']);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printDeckOfCards(['3D', 'JC', '2S', '10H', '5X']);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xmlns="" val="19731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975356"/>
            <a:ext cx="10664532" cy="5537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printDeckOfCards</a:t>
            </a:r>
            <a:r>
              <a:rPr lang="en-US" sz="2400" noProof="1">
                <a:solidFill>
                  <a:srgbClr val="FBEEDC"/>
                </a:solidFill>
              </a:rPr>
              <a:t>(cards)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let deck = [];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for (let cardStr of 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face = cardStr.substring(0, cardStr.length-1);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suit = cardStr.substr(cardStr.length-1, 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4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deck.push(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makeCard</a:t>
            </a:r>
            <a:r>
              <a:rPr lang="en-US" sz="2400" noProof="1">
                <a:solidFill>
                  <a:srgbClr val="FBEEDC"/>
                </a:solidFill>
              </a:rPr>
              <a:t>(face, suit));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400" noProof="1">
                <a:solidFill>
                  <a:srgbClr val="FBEEDC"/>
                </a:solidFill>
              </a:rPr>
              <a:t> (err)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console.log("Invalid card: " + cardStr);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return;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console.log(deck.join(' '));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3825289" cy="1048968"/>
          </a:xfrm>
          <a:prstGeom prst="wedgeRoundRectCallout">
            <a:avLst>
              <a:gd name="adj1" fmla="val -60475"/>
              <a:gd name="adj2" fmla="val -17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This can throw an error (when the card is invalid)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187" y="6067723"/>
            <a:ext cx="83058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3" y="1109798"/>
            <a:ext cx="3505200" cy="944032"/>
          </a:xfrm>
          <a:prstGeom prst="wedgeRoundRectCallout">
            <a:avLst>
              <a:gd name="adj1" fmla="val -79008"/>
              <a:gd name="adj2" fmla="val 10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Insert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factory</a:t>
            </a:r>
          </a:p>
          <a:p>
            <a:pPr algn="ctr"/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600" noProof="1">
                <a:solidFill>
                  <a:srgbClr val="FFFFFF"/>
                </a:solidFill>
              </a:rPr>
              <a:t>here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9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29221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xmlns="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11298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xmlns="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7695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0421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1537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07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00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 complete</a:t>
            </a:r>
            <a:r>
              <a:rPr lang="en-US" dirty="0"/>
              <a:t>" and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syntax checks</a:t>
            </a:r>
            <a:r>
              <a:rPr lang="en-US" dirty="0"/>
              <a:t>" working for Mocha and Chai, add them as libraries in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Libraries in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385" y="2492291"/>
            <a:ext cx="3265290" cy="3879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8739" y="2492290"/>
            <a:ext cx="7308273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961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xmlns="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427800"/>
            <a:ext cx="8938472" cy="820600"/>
          </a:xfrm>
        </p:spPr>
        <p:txBody>
          <a:bodyPr/>
          <a:lstStyle/>
          <a:p>
            <a:r>
              <a:rPr lang="en-US" dirty="0"/>
              <a:t>Error Handling 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15802" y="1016205"/>
            <a:ext cx="6176727" cy="4147612"/>
            <a:chOff x="6925224" y="3136324"/>
            <a:chExt cx="4608420" cy="3188276"/>
          </a:xfrm>
        </p:grpSpPr>
        <p:pic>
          <p:nvPicPr>
            <p:cNvPr id="14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xmlns="" val="3023668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xmlns="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926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 programming,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fundamental principle of error handling</a:t>
            </a:r>
            <a:r>
              <a:rPr lang="en-US" sz="3300" dirty="0"/>
              <a:t> says:</a:t>
            </a:r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pPr>
              <a:spcBef>
                <a:spcPts val="0"/>
              </a:spcBef>
            </a:pPr>
            <a:r>
              <a:rPr lang="en-US" sz="3300" dirty="0"/>
              <a:t>In JS, a function failed to do what its name suggests should: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2045046"/>
            <a:ext cx="10518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4000" noProof="1">
                <a:solidFill>
                  <a:srgbClr val="FBEEDC"/>
                </a:solidFill>
                <a:latin typeface="+mn-lt"/>
              </a:rPr>
              <a:t>A function (method) should either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do what its name suggests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 or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indicate a problem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4000" noProof="1">
                <a:solidFill>
                  <a:srgbClr val="FBEEDC"/>
                </a:solidFill>
                <a:latin typeface="+mn-lt"/>
              </a:rPr>
              <a:t>Any other behavior is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incorrect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JS functions should do what their name says 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indicate a problem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2765700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Uni</a:t>
            </a:r>
            <a:r>
              <a:rPr lang="en-US" sz="3000" noProof="1">
                <a:solidFill>
                  <a:srgbClr val="FBEEDC"/>
                </a:solidFill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"Uni"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6557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SoftUni";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"Sofia"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xmlns="" val="1058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Array(-1)</a:t>
            </a:r>
            <a:r>
              <a:rPr lang="en-US" sz="3000" noProof="1">
                <a:solidFill>
                  <a:srgbClr val="FBEEDC"/>
                </a:solidFill>
              </a:rPr>
              <a:t>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Uncaught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bigArr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9999999999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index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000" noProof="1">
                <a:solidFill>
                  <a:srgbClr val="FBEEDC"/>
                </a:solidFill>
              </a:rPr>
              <a:t>");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asfd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('hi');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xmlns="" val="1685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sqrt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Math.sqrt</a:t>
            </a:r>
            <a:r>
              <a:rPr lang="en-US" sz="3000" noProof="1">
                <a:solidFill>
                  <a:srgbClr val="FBEEDC"/>
                </a:solidFill>
              </a:rPr>
              <a:t>(-1);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(special value)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0899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5377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-100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hello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01358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inv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Christmas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Invalid Date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dt = inv.getDate();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xmlns="" val="3186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2412" y="120933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2" y="201824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dn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Mar 01 2016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2412" y="282715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dp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63606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(1, 1, 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Feb 01 1901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22412" y="4444978"/>
            <a:ext cx="10944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dMinus1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(-1, -1, -1);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Nov 29 -2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22412" y="5261775"/>
            <a:ext cx="10944000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pi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3.14);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Month / year truncated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Apr 03 1903 03:21:36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xmlns="" val="3693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3490</Words>
  <Application>Microsoft Office PowerPoint</Application>
  <PresentationFormat>Custom</PresentationFormat>
  <Paragraphs>557</Paragraphs>
  <Slides>57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SoftUni 16x9</vt:lpstr>
      <vt:lpstr>Error Handling Unit Testing with Mocha</vt:lpstr>
      <vt:lpstr>Table of Contents</vt:lpstr>
      <vt:lpstr>Have a Question?</vt:lpstr>
      <vt:lpstr>Error Handling in JS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Exception Handling in JS</vt:lpstr>
      <vt:lpstr>Exceptions vs. Special Values</vt:lpstr>
      <vt:lpstr>Throwing Errors (Exceptions)</vt:lpstr>
      <vt:lpstr>Problem: Playing Cards</vt:lpstr>
      <vt:lpstr>Solution: Playing Cards – Factory Function</vt:lpstr>
      <vt:lpstr>Solution: Playing Cards – toString()</vt:lpstr>
      <vt:lpstr>List of Cards: Example</vt:lpstr>
      <vt:lpstr>Exceptions and Their Properties</vt:lpstr>
      <vt:lpstr>Problem: Print Deck of Cards</vt:lpstr>
      <vt:lpstr>Solution: Print Deck of Cards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Configuring Libraries in WebStorm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142</cp:revision>
  <dcterms:created xsi:type="dcterms:W3CDTF">2014-01-02T17:00:34Z</dcterms:created>
  <dcterms:modified xsi:type="dcterms:W3CDTF">2018-02-18T15:34:05Z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